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84" r:id="rId2"/>
    <p:sldId id="261" r:id="rId3"/>
    <p:sldId id="259" r:id="rId4"/>
    <p:sldId id="258" r:id="rId5"/>
    <p:sldId id="260" r:id="rId6"/>
    <p:sldId id="262" r:id="rId7"/>
    <p:sldId id="268" r:id="rId8"/>
    <p:sldId id="269" r:id="rId9"/>
    <p:sldId id="270" r:id="rId10"/>
    <p:sldId id="271" r:id="rId11"/>
    <p:sldId id="286" r:id="rId12"/>
    <p:sldId id="272" r:id="rId13"/>
    <p:sldId id="276" r:id="rId14"/>
    <p:sldId id="275" r:id="rId15"/>
    <p:sldId id="278" r:id="rId16"/>
    <p:sldId id="279" r:id="rId17"/>
    <p:sldId id="277" r:id="rId18"/>
    <p:sldId id="280" r:id="rId19"/>
    <p:sldId id="282" r:id="rId20"/>
    <p:sldId id="283" r:id="rId21"/>
    <p:sldId id="265" r:id="rId22"/>
    <p:sldId id="264" r:id="rId23"/>
    <p:sldId id="285" r:id="rId24"/>
    <p:sldId id="281" r:id="rId25"/>
    <p:sldId id="266" r:id="rId26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170" autoAdjust="0"/>
    <p:restoredTop sz="94660"/>
  </p:normalViewPr>
  <p:slideViewPr>
    <p:cSldViewPr>
      <p:cViewPr>
        <p:scale>
          <a:sx n="70" d="100"/>
          <a:sy n="70" d="100"/>
        </p:scale>
        <p:origin x="-1182" y="-8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4D9727-0E00-4E8B-A328-D43D3123A15B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8A54C1-7FA5-40B0-98EB-87612FC96CD7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486465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A54C1-7FA5-40B0-98EB-87612FC96CD7}" type="slidenum">
              <a:rPr lang="sk-SK" smtClean="0"/>
              <a:pPr/>
              <a:t>21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290643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34A3-BF43-434A-A07B-8D793A36E085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D186-6EAF-42D5-8EFB-6F349620BB95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34A3-BF43-434A-A07B-8D793A36E085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D186-6EAF-42D5-8EFB-6F349620BB95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34A3-BF43-434A-A07B-8D793A36E085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D186-6EAF-42D5-8EFB-6F349620BB9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34A3-BF43-434A-A07B-8D793A36E085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D186-6EAF-42D5-8EFB-6F349620BB95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34A3-BF43-434A-A07B-8D793A36E085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D186-6EAF-42D5-8EFB-6F349620BB95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34A3-BF43-434A-A07B-8D793A36E085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D186-6EAF-42D5-8EFB-6F349620BB9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34A3-BF43-434A-A07B-8D793A36E085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D186-6EAF-42D5-8EFB-6F349620BB9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34A3-BF43-434A-A07B-8D793A36E085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D186-6EAF-42D5-8EFB-6F349620BB9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34A3-BF43-434A-A07B-8D793A36E085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D186-6EAF-42D5-8EFB-6F349620BB95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34A3-BF43-434A-A07B-8D793A36E085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D186-6EAF-42D5-8EFB-6F349620BB9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A34A3-BF43-434A-A07B-8D793A36E085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D186-6EAF-42D5-8EFB-6F349620BB9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A9A34A3-BF43-434A-A07B-8D793A36E085}" type="datetimeFigureOut">
              <a:rPr lang="sk-SK" smtClean="0"/>
              <a:pPr/>
              <a:t>28. 10. 2015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88AD186-6EAF-42D5-8EFB-6F349620BB95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11" Type="http://schemas.openxmlformats.org/officeDocument/2006/relationships/image" Target="../media/image70.jpeg"/><Relationship Id="rId5" Type="http://schemas.openxmlformats.org/officeDocument/2006/relationships/image" Target="../media/image64.jpeg"/><Relationship Id="rId10" Type="http://schemas.openxmlformats.org/officeDocument/2006/relationships/image" Target="../media/image69.jpeg"/><Relationship Id="rId4" Type="http://schemas.openxmlformats.org/officeDocument/2006/relationships/image" Target="../media/image63.jpeg"/><Relationship Id="rId9" Type="http://schemas.openxmlformats.org/officeDocument/2006/relationships/image" Target="../media/image6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gif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aoblený obdĺžnik 1"/>
          <p:cNvSpPr/>
          <p:nvPr/>
        </p:nvSpPr>
        <p:spPr>
          <a:xfrm>
            <a:off x="2123728" y="1052736"/>
            <a:ext cx="5040560" cy="4248472"/>
          </a:xfrm>
          <a:prstGeom prst="roundRect">
            <a:avLst/>
          </a:prstGeom>
          <a:solidFill>
            <a:schemeClr val="bg1">
              <a:alpha val="62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bg1"/>
              </a:solidFill>
            </a:endParaRP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259632" y="1342832"/>
            <a:ext cx="6512511" cy="4678456"/>
          </a:xfrm>
          <a:effectLst/>
        </p:spPr>
        <p:txBody>
          <a:bodyPr/>
          <a:lstStyle/>
          <a:p>
            <a:pPr marL="0" indent="0" algn="ctr">
              <a:buNone/>
            </a:pPr>
            <a:r>
              <a:rPr lang="sk-SK" sz="8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Zdravé</a:t>
            </a:r>
            <a:br>
              <a:rPr lang="sk-SK" sz="8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sk-SK" sz="8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alebo </a:t>
            </a:r>
            <a:br>
              <a:rPr lang="sk-SK" sz="8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sk-SK" sz="8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nezdravé</a:t>
            </a:r>
            <a:endParaRPr lang="sk-SK" sz="8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269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547664" y="332656"/>
            <a:ext cx="6512511" cy="648072"/>
          </a:xfrm>
        </p:spPr>
        <p:txBody>
          <a:bodyPr/>
          <a:lstStyle/>
          <a:p>
            <a:pPr marL="0" indent="0" algn="l">
              <a:buNone/>
            </a:pPr>
            <a:r>
              <a:rPr lang="sk-SK" sz="4000" dirty="0" smtClean="0">
                <a:effectLst/>
                <a:latin typeface="Monotype Corsiva" panose="03010101010201010101" pitchFamily="66" charset="0"/>
              </a:rPr>
              <a:t>		</a:t>
            </a:r>
            <a:r>
              <a:rPr lang="sk-SK" sz="4000" dirty="0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  <a:t>Podarilo sa nám....</a:t>
            </a:r>
            <a:br>
              <a:rPr lang="sk-SK" sz="4000" dirty="0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</a:br>
            <a:endParaRPr lang="sk-SK" sz="4000" dirty="0">
              <a:solidFill>
                <a:schemeClr val="tx1"/>
              </a:solidFill>
              <a:effectLst/>
              <a:latin typeface="Monotype Corsiva" panose="03010101010201010101" pitchFamily="66" charset="0"/>
            </a:endParaRPr>
          </a:p>
        </p:txBody>
      </p:sp>
      <p:sp>
        <p:nvSpPr>
          <p:cNvPr id="5" name="Nadpis 3"/>
          <p:cNvSpPr txBox="1">
            <a:spLocks/>
          </p:cNvSpPr>
          <p:nvPr/>
        </p:nvSpPr>
        <p:spPr>
          <a:xfrm>
            <a:off x="827584" y="1052736"/>
            <a:ext cx="6512511" cy="532859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Lietajúce maňušky</a:t>
            </a:r>
          </a:p>
          <a:p>
            <a:pPr algn="l"/>
            <a:r>
              <a:rPr lang="sk-SK" sz="2400" dirty="0" err="1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Cukrovníček</a:t>
            </a:r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škodlivý</a:t>
            </a:r>
          </a:p>
          <a:p>
            <a:pPr algn="l"/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Zdravé </a:t>
            </a:r>
            <a:r>
              <a:rPr lang="sk-SK" sz="2400" dirty="0" err="1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mňamky</a:t>
            </a:r>
            <a:endParaRPr lang="sk-SK" sz="2400" dirty="0" smtClean="0">
              <a:solidFill>
                <a:schemeClr val="tx1"/>
              </a:solidFill>
              <a:effectLst/>
              <a:latin typeface="Monotype Corsiva" panose="03010101010201010101" pitchFamily="66" charset="0"/>
            </a:endParaRPr>
          </a:p>
          <a:p>
            <a:pPr algn="l"/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Vyvážená strava, zdravé srdiečko</a:t>
            </a:r>
          </a:p>
          <a:p>
            <a:pPr algn="l"/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Včielka </a:t>
            </a:r>
            <a:r>
              <a:rPr lang="sk-SK" sz="2400" dirty="0" err="1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Mááája</a:t>
            </a:r>
            <a:endParaRPr lang="sk-SK" sz="2400" dirty="0" smtClean="0">
              <a:solidFill>
                <a:schemeClr val="tx1"/>
              </a:solidFill>
              <a:effectLst/>
              <a:latin typeface="Monotype Corsiva" panose="03010101010201010101" pitchFamily="66" charset="0"/>
            </a:endParaRPr>
          </a:p>
          <a:p>
            <a:pPr algn="l"/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Pečenie hrou</a:t>
            </a:r>
          </a:p>
          <a:p>
            <a:pPr algn="l"/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Denník zdravého školáka</a:t>
            </a:r>
          </a:p>
          <a:p>
            <a:pPr algn="l"/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Krajina zdravia, zdravé maškrtenie</a:t>
            </a:r>
          </a:p>
          <a:p>
            <a:pPr algn="l"/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Kráľovstvo včiel, nezabudnuteľný tanec včiel</a:t>
            </a:r>
          </a:p>
          <a:p>
            <a:pPr algn="l"/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Piješ vodu z vodovodu?</a:t>
            </a:r>
          </a:p>
          <a:p>
            <a:pPr algn="l"/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Zdravý úsmev</a:t>
            </a:r>
          </a:p>
          <a:p>
            <a:pPr algn="l"/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A na záver....</a:t>
            </a:r>
            <a:endParaRPr lang="sk-SK" sz="2400" dirty="0">
              <a:solidFill>
                <a:schemeClr val="tx1"/>
              </a:solidFill>
              <a:effectLst/>
              <a:latin typeface="Monotype Corsiva" panose="03010101010201010101" pitchFamily="66" charset="0"/>
            </a:endParaRPr>
          </a:p>
        </p:txBody>
      </p:sp>
      <p:pic>
        <p:nvPicPr>
          <p:cNvPr id="1027" name="Picture 3" descr="C:\Users\Nikusik\Desktop\vcielka maj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412776"/>
            <a:ext cx="2016224" cy="97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4644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67545" y="1052736"/>
            <a:ext cx="8136904" cy="2664296"/>
          </a:xfrm>
        </p:spPr>
        <p:txBody>
          <a:bodyPr/>
          <a:lstStyle/>
          <a:p>
            <a:pPr marL="0" lvl="0" indent="0" algn="l">
              <a:buClrTx/>
              <a:buNone/>
            </a:pP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Žiaci I.B triedy začali </a:t>
            </a:r>
            <a:r>
              <a:rPr lang="sk-SK" sz="18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deň rozhovorom o cukroch v potravinách -  zdravé a nezdravé cukry, čo spôsobuje nadmerné používanie nezdravých cukrov. Poprosili doma rodičov, aby  im pripravili zdravú  desiatu.</a:t>
            </a:r>
            <a:r>
              <a:rPr lang="sk-SK" sz="18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/>
            </a:r>
            <a:br>
              <a:rPr lang="sk-SK" sz="18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Rozdelili  obaly a obrázky potravín do dvoch skupín /zdravé cukry sú najmä v ovocí, zelenine a aj v medíku/.</a:t>
            </a:r>
            <a:b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Dozvedeli  sa, ako vzniká med, vyfarbili a zoradili obrázky s postupom pri vzniku medu, prezreli  - včielky, úle, chytili si do rúk kúsok plástov.</a:t>
            </a:r>
            <a:b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Žiaci si vyrobili  </a:t>
            </a:r>
            <a:r>
              <a:rPr lang="sk-SK" sz="1800" dirty="0" err="1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včielkové</a:t>
            </a: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maňušky na </a:t>
            </a:r>
            <a:r>
              <a:rPr lang="sk-SK" sz="1800" dirty="0" err="1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prsíky</a:t>
            </a: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. S nimi  "lietali" po triede  a naučili  sa básničku o včielke.</a:t>
            </a:r>
            <a:b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endParaRPr lang="sk-SK" sz="1600" dirty="0">
              <a:solidFill>
                <a:schemeClr val="tx1"/>
              </a:solidFill>
            </a:endParaRPr>
          </a:p>
        </p:txBody>
      </p:sp>
      <p:sp>
        <p:nvSpPr>
          <p:cNvPr id="3" name="Nadpis 3"/>
          <p:cNvSpPr txBox="1">
            <a:spLocks/>
          </p:cNvSpPr>
          <p:nvPr/>
        </p:nvSpPr>
        <p:spPr>
          <a:xfrm>
            <a:off x="971600" y="260648"/>
            <a:ext cx="7776863" cy="86409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Tx/>
              <a:buFont typeface="Georgia" pitchFamily="18" charset="0"/>
              <a:buNone/>
            </a:pPr>
            <a:r>
              <a:rPr lang="sk-SK" sz="1800" dirty="0" smtClean="0">
                <a:effectLst/>
                <a:latin typeface="Monotype Corsiva" panose="03010101010201010101" pitchFamily="66" charset="0"/>
              </a:rPr>
              <a:t> 		</a:t>
            </a:r>
            <a:r>
              <a:rPr lang="sk-SK" sz="4000" dirty="0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  <a:t>Lietajúce maňušky</a:t>
            </a:r>
            <a:br>
              <a:rPr lang="sk-SK" sz="4000" dirty="0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600" dirty="0" smtClean="0">
                <a:solidFill>
                  <a:schemeClr val="tx1"/>
                </a:solidFill>
                <a:effectLst/>
              </a:rPr>
              <a:t/>
            </a:r>
            <a:br>
              <a:rPr lang="sk-SK" sz="1600" dirty="0" smtClean="0">
                <a:solidFill>
                  <a:schemeClr val="tx1"/>
                </a:solidFill>
                <a:effectLst/>
              </a:rPr>
            </a:br>
            <a:endParaRPr lang="sk-SK" sz="1600" dirty="0">
              <a:solidFill>
                <a:schemeClr val="tx1"/>
              </a:solidFill>
            </a:endParaRPr>
          </a:p>
        </p:txBody>
      </p:sp>
      <p:sp>
        <p:nvSpPr>
          <p:cNvPr id="5" name="Nadpis 3"/>
          <p:cNvSpPr txBox="1">
            <a:spLocks/>
          </p:cNvSpPr>
          <p:nvPr/>
        </p:nvSpPr>
        <p:spPr>
          <a:xfrm>
            <a:off x="1547664" y="3212976"/>
            <a:ext cx="8136904" cy="158417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Tx/>
              <a:buFont typeface="Georgia" pitchFamily="18" charset="0"/>
              <a:buNone/>
            </a:pP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/>
            </a:r>
            <a:b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„</a:t>
            </a:r>
            <a:r>
              <a:rPr lang="sk-SK" sz="1800" b="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1, 2, 3, 4, 5</a:t>
            </a:r>
            <a:br>
              <a:rPr lang="sk-SK" sz="1800" b="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800" b="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Bzučí včielka, cíti kvet.</a:t>
            </a:r>
            <a:br>
              <a:rPr lang="sk-SK" sz="1800" b="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800" b="0" dirty="0" err="1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Nabzučí</a:t>
            </a:r>
            <a:r>
              <a:rPr lang="sk-SK" sz="1800" b="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sa veru veľa,</a:t>
            </a:r>
            <a:br>
              <a:rPr lang="sk-SK" sz="1800" b="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800" b="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kým vyrobí sladký med.“</a:t>
            </a:r>
            <a:br>
              <a:rPr lang="sk-SK" sz="1800" b="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800" b="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/>
            </a:r>
            <a:br>
              <a:rPr lang="sk-SK" sz="1800" b="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 </a:t>
            </a:r>
            <a:r>
              <a:rPr lang="sk-SK" sz="1600" dirty="0" smtClean="0">
                <a:solidFill>
                  <a:schemeClr val="tx1"/>
                </a:solidFill>
                <a:effectLst/>
              </a:rPr>
              <a:t/>
            </a:r>
            <a:br>
              <a:rPr lang="sk-SK" sz="1600" dirty="0" smtClean="0">
                <a:solidFill>
                  <a:schemeClr val="tx1"/>
                </a:solidFill>
                <a:effectLst/>
              </a:rPr>
            </a:br>
            <a:endParaRPr lang="sk-SK" sz="1600" dirty="0">
              <a:solidFill>
                <a:schemeClr val="tx1"/>
              </a:solidFill>
            </a:endParaRPr>
          </a:p>
        </p:txBody>
      </p:sp>
      <p:sp>
        <p:nvSpPr>
          <p:cNvPr id="6" name="Nadpis 3"/>
          <p:cNvSpPr txBox="1">
            <a:spLocks/>
          </p:cNvSpPr>
          <p:nvPr/>
        </p:nvSpPr>
        <p:spPr>
          <a:xfrm>
            <a:off x="539552" y="4833156"/>
            <a:ext cx="8136904" cy="11881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Tx/>
              <a:buFont typeface="Georgia" pitchFamily="18" charset="0"/>
              <a:buNone/>
            </a:pP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Do šesťuholníkových plástov na papieri navrhli rôzne farebné kvietky a úle.</a:t>
            </a:r>
            <a:b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Ochutnávali sladký medík..</a:t>
            </a:r>
            <a:b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A na koniec  dostali </a:t>
            </a:r>
            <a:r>
              <a:rPr lang="sk-SK" sz="1800" dirty="0" err="1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veeeeľkú</a:t>
            </a: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včielku za odmenu.</a:t>
            </a:r>
            <a:b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 </a:t>
            </a:r>
            <a:r>
              <a:rPr lang="sk-SK" sz="1600" dirty="0" smtClean="0">
                <a:solidFill>
                  <a:schemeClr val="tx1"/>
                </a:solidFill>
                <a:effectLst/>
              </a:rPr>
              <a:t/>
            </a:r>
            <a:br>
              <a:rPr lang="sk-SK" sz="1600" dirty="0" smtClean="0">
                <a:solidFill>
                  <a:schemeClr val="tx1"/>
                </a:solidFill>
                <a:effectLst/>
              </a:rPr>
            </a:br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946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lenka\Desktop\dada fotky\P104014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687"/>
          <a:stretch/>
        </p:blipFill>
        <p:spPr bwMode="auto">
          <a:xfrm>
            <a:off x="179512" y="188640"/>
            <a:ext cx="3172033" cy="2597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lenka\Desktop\dada fotky\P10401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36493" y="188640"/>
            <a:ext cx="2327995" cy="292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lenka\Desktop\dada fotky\P104016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8310" y="3596727"/>
            <a:ext cx="2516178" cy="3072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lenka\Desktop\dada fotky\P104017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1333" y="3548227"/>
            <a:ext cx="3094523" cy="307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lenka\Desktop\dada fotky\P104016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4672" y="548680"/>
            <a:ext cx="3388024" cy="244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lenka\Desktop\dada fotky\P104017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284984"/>
            <a:ext cx="3316470" cy="3144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480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47664" y="260648"/>
            <a:ext cx="7232591" cy="792088"/>
          </a:xfrm>
        </p:spPr>
        <p:txBody>
          <a:bodyPr/>
          <a:lstStyle/>
          <a:p>
            <a:pPr marL="0" lvl="0" indent="0" algn="l">
              <a:buNone/>
            </a:pPr>
            <a:r>
              <a:rPr lang="sk-SK" sz="4000" dirty="0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  <a:t>	</a:t>
            </a:r>
            <a:r>
              <a:rPr lang="sk-SK" sz="4000" dirty="0" err="1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  <a:t>Cukrovníček</a:t>
            </a:r>
            <a:r>
              <a:rPr lang="sk-SK" sz="4000" dirty="0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  <a:t> škodlivý</a:t>
            </a:r>
            <a: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/>
            </a:r>
            <a:b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800" dirty="0">
                <a:effectLst/>
                <a:latin typeface="Monotype Corsiva" panose="03010101010201010101" pitchFamily="66" charset="0"/>
              </a:rPr>
              <a:t/>
            </a:r>
            <a:br>
              <a:rPr lang="sk-SK" sz="2800" dirty="0">
                <a:effectLst/>
                <a:latin typeface="Monotype Corsiva" panose="03010101010201010101" pitchFamily="66" charset="0"/>
              </a:rPr>
            </a:br>
            <a:endParaRPr lang="sk-SK" sz="2800" dirty="0">
              <a:effectLst/>
              <a:latin typeface="Monotype Corsiva" panose="03010101010201010101" pitchFamily="66" charset="0"/>
            </a:endParaRPr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395536" y="1268278"/>
            <a:ext cx="8136904" cy="432048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V I.A začal zamračený </a:t>
            </a:r>
            <a:r>
              <a:rPr lang="sk-SK" sz="2800" dirty="0" err="1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dník</a:t>
            </a:r>
            <a: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čítaním rozprávky Ako Agátka nechcela papať ovocie a </a:t>
            </a:r>
            <a:r>
              <a:rPr lang="sk-SK" sz="2800" dirty="0" err="1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zeleninku</a:t>
            </a:r>
            <a: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. </a:t>
            </a:r>
            <a:b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Prváčikovia si prezreli prezentáciu o mede, cukroch a živote včielok.</a:t>
            </a:r>
            <a:b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Varili bylinkové čajíky s medíkom.</a:t>
            </a:r>
            <a:b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Ochutnávali zdravé koláčiky z maminej kuchyne.</a:t>
            </a:r>
            <a:b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A na záver vyrobili </a:t>
            </a:r>
            <a:r>
              <a:rPr lang="sk-SK" sz="2800" dirty="0" err="1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cukrovníčka</a:t>
            </a:r>
            <a: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škodlivého. </a:t>
            </a:r>
            <a:b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Čo to vlastne bolo?</a:t>
            </a:r>
            <a:b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Predsa stromček  z  obrázkov potravín, ktoré obsahujú nezdravé cukry.</a:t>
            </a:r>
            <a:r>
              <a:rPr lang="sk-SK" sz="32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/>
            </a:r>
            <a:br>
              <a:rPr lang="sk-SK" sz="32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3200" dirty="0" smtClean="0">
                <a:effectLst/>
                <a:latin typeface="Monotype Corsiva" panose="03010101010201010101" pitchFamily="66" charset="0"/>
              </a:rPr>
              <a:t/>
            </a:r>
            <a:br>
              <a:rPr lang="sk-SK" sz="3200" dirty="0" smtClean="0">
                <a:effectLst/>
                <a:latin typeface="Monotype Corsiva" panose="03010101010201010101" pitchFamily="66" charset="0"/>
              </a:rPr>
            </a:br>
            <a:endParaRPr lang="sk-SK" sz="3200" dirty="0">
              <a:effectLst/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453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enka\Desktop\Hovorme o jedle I. A\Fotografia-05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60648"/>
            <a:ext cx="3501535" cy="1934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lenka\Desktop\Hovorme o jedle I. A\Fotografia-05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1191"/>
            <a:ext cx="2961400" cy="2209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lenka\Desktop\Hovorme o jedle I. A\Fotografia-057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7186" y="632599"/>
            <a:ext cx="2376264" cy="319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lenka\Desktop\Hovorme o jedle I. A\Fotografia-05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25015" y="2376951"/>
            <a:ext cx="2853463" cy="270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lenka\Desktop\Hovorme o jedle I. A\Fotografia-054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774195"/>
            <a:ext cx="2974903" cy="1905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lenka\Desktop\Hovorme o jedle I. A\Fotografia-054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82208"/>
            <a:ext cx="3744416" cy="3097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4209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984776" cy="864096"/>
          </a:xfrm>
        </p:spPr>
        <p:txBody>
          <a:bodyPr/>
          <a:lstStyle/>
          <a:p>
            <a:pPr marL="0" indent="0" algn="l">
              <a:buNone/>
            </a:pPr>
            <a:r>
              <a:rPr lang="sk-SK" sz="40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	</a:t>
            </a:r>
            <a:r>
              <a:rPr lang="sk-SK" sz="4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	</a:t>
            </a:r>
            <a:r>
              <a:rPr lang="sk-SK" sz="4000" dirty="0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  <a:t>Zdravé </a:t>
            </a:r>
            <a:r>
              <a:rPr lang="sk-SK" sz="4000" dirty="0" err="1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  <a:t>mňamky</a:t>
            </a:r>
            <a:r>
              <a:rPr lang="sk-SK" sz="40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/>
            </a:r>
            <a:br>
              <a:rPr lang="sk-SK" sz="40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endParaRPr lang="sk-SK" sz="4000" dirty="0">
              <a:solidFill>
                <a:schemeClr val="tx1"/>
              </a:solidFill>
              <a:effectLst/>
              <a:latin typeface="Monotype Corsiva" panose="03010101010201010101" pitchFamily="66" charset="0"/>
            </a:endParaRPr>
          </a:p>
        </p:txBody>
      </p:sp>
      <p:sp>
        <p:nvSpPr>
          <p:cNvPr id="3" name="Nadpis 4"/>
          <p:cNvSpPr txBox="1">
            <a:spLocks/>
          </p:cNvSpPr>
          <p:nvPr/>
        </p:nvSpPr>
        <p:spPr>
          <a:xfrm>
            <a:off x="467544" y="1054594"/>
            <a:ext cx="8064896" cy="561662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Žiaci II. B triedy sa tiež pripravovali na cukrovo – </a:t>
            </a:r>
            <a:r>
              <a:rPr lang="sk-SK" sz="2800" dirty="0" err="1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medíkový</a:t>
            </a:r>
            <a: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deň. Pracovali v skupinách. Zamerali sa na prevenciu proti nezdravému spôsobu života, kde patrí aj nadmerné používanie cukrov a sladkostí.  </a:t>
            </a:r>
            <a:b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Tvorili recept - desať pravidiel zdravia.</a:t>
            </a:r>
            <a:b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Pripravili si sladké zdravé občerstvenie.</a:t>
            </a:r>
            <a:b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Boli príjemne prekvapení, že </a:t>
            </a:r>
            <a:r>
              <a:rPr lang="sk-SK" sz="2800" dirty="0" err="1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jednohubky</a:t>
            </a:r>
            <a: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sú zdravé, sladké a pritom chutia výborne.</a:t>
            </a:r>
            <a:b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A po dobrom občerstvení na základe získaných vedomostí triedili obaly potravín, ktoré si priniesli z domu. A výsledok sa podaril.   </a:t>
            </a:r>
            <a:endParaRPr lang="sk-SK" sz="2800" dirty="0">
              <a:solidFill>
                <a:schemeClr val="tx1"/>
              </a:solidFill>
              <a:effectLst/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51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Alenka\Desktop\II.A\DSCN33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888" y="651292"/>
            <a:ext cx="4562842" cy="227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lenka\Desktop\II.A\PA1600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32656"/>
            <a:ext cx="3744416" cy="302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lenka\Desktop\II.A\PA1600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40968"/>
            <a:ext cx="4536202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lenka\Desktop\II.A\PA1600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501007"/>
            <a:ext cx="3745132" cy="3151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8954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7128792" cy="720080"/>
          </a:xfrm>
        </p:spPr>
        <p:txBody>
          <a:bodyPr/>
          <a:lstStyle/>
          <a:p>
            <a:pPr marL="0" lvl="0" indent="0" algn="l">
              <a:buNone/>
            </a:pPr>
            <a:r>
              <a:rPr lang="sk-SK" sz="4000" dirty="0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  <a:t>Vyvážená strava, zdravé srdiečko</a:t>
            </a:r>
            <a:r>
              <a:rPr lang="sk-SK" sz="20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/>
            </a:r>
            <a:br>
              <a:rPr lang="sk-SK" sz="20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endParaRPr lang="sk-SK" sz="2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395536" y="1052736"/>
            <a:ext cx="8424936" cy="460851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Žiaci III.A triedy sa počas tohto dňa vybrali do učebne s tabletami. Na základe prezentácie cez planétu vedomostí o vyváženej strave sa dozvedeli o siedmich potravinových skupinách: sacharidy, bielkoviny, tuky, vitamíny, minerály, vláknina a voda. Na tabletách spracovali úlohu, ktorá obsahovala 4 otázky. </a:t>
            </a:r>
            <a:b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1. Ktoré z týchto potravín sú bohaté na sacharidy?...na tuky?....bielkoviny?....vlákninu? </a:t>
            </a:r>
            <a:b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Vyberali z piatich možností: ryža, ryby, syr, mrkva, pomaranče. Na základe ich kliknutia si vybrali svoju odpoveď, nesprávnu možnosť si mohli opraviť a svoje odpovede odoslali pani učiteľke.</a:t>
            </a:r>
            <a:b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Pokračovali v triede aktivitou s názvom Naše srdcia. Pracovali v skupinách, kde vznikalo 5 srdiečok. Čím menej zdravé jedlo, tým viac tmavej plochy v srdiečku. Aktivitu  si vyskúšali najskôr na interaktívnej tabuli a potom na základe obrázkov jedla, ktoré konzumujeme, vznikali zdravé a choré srdiečka.</a:t>
            </a: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/>
            </a:r>
            <a:b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endParaRPr lang="sk-SK" sz="2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242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lenka\Desktop\III.A Mikesova\20151016_1028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53025"/>
            <a:ext cx="3528392" cy="246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lenka\Desktop\III.A Mikesova\20151016_1016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979" y="153025"/>
            <a:ext cx="3312368" cy="284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lenka\Desktop\III.A Mikesova\20151016_1114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420888"/>
            <a:ext cx="2719777" cy="3846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lenka\Desktop\III.A Mikesova\20151016_1147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40968"/>
            <a:ext cx="3314933" cy="340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lenka\Desktop\III.A Mikesova\20151016_11151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320507"/>
            <a:ext cx="3199148" cy="211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7156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424936" cy="5688632"/>
          </a:xfrm>
        </p:spPr>
        <p:txBody>
          <a:bodyPr/>
          <a:lstStyle/>
          <a:p>
            <a:pPr marL="0" indent="0" algn="l">
              <a:buNone/>
            </a:pP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Hlavnou </a:t>
            </a:r>
            <a:r>
              <a:rPr lang="sk-SK" sz="20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„postavou“ celého dňa </a:t>
            </a: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v III.B triede bola </a:t>
            </a:r>
            <a:r>
              <a:rPr lang="sk-SK" sz="20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včela medonosná včielka </a:t>
            </a:r>
            <a:r>
              <a:rPr lang="sk-SK" sz="200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Maja</a:t>
            </a:r>
            <a:r>
              <a:rPr lang="sk-SK" sz="20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- žiačka v kostýme včielky</a:t>
            </a: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.</a:t>
            </a:r>
            <a:r>
              <a:rPr lang="sk-SK" sz="20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/>
            </a:r>
            <a:b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Už </a:t>
            </a:r>
            <a:r>
              <a:rPr lang="sk-SK" sz="20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tretí rok </a:t>
            </a: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pracujú žiaci tretích ročníkov </a:t>
            </a:r>
            <a:r>
              <a:rPr lang="sk-SK" sz="20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na projekte Zdravá desiata. </a:t>
            </a: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/>
            </a:r>
            <a:b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Kontrolujú pomocou zvolených kontrolórov 2-krát týždenne konzumáciu </a:t>
            </a:r>
            <a:r>
              <a:rPr lang="sk-SK" sz="20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ovocia, zeleniny a mliečnych </a:t>
            </a: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výrobkov. Správna, zdravá desiata je odmenená  pečiatkou </a:t>
            </a:r>
            <a:b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(v zdravom cukrovom dni to bola  </a:t>
            </a:r>
            <a:r>
              <a:rPr lang="sk-SK" sz="20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včielka), polročne </a:t>
            </a: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vyhodnocujú a udeľujú pochvalné listy a vecné odmeny. </a:t>
            </a:r>
            <a:r>
              <a:rPr lang="sk-SK" sz="20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/>
            </a:r>
            <a:br>
              <a:rPr lang="sk-SK" sz="20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Aj tento deň prebehla kontrola desiatej. Rodičov sme poprosili o </a:t>
            </a:r>
            <a:r>
              <a:rPr lang="sk-SK" sz="2000" dirty="0" err="1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medíkovú</a:t>
            </a: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desiatu.</a:t>
            </a:r>
            <a:r>
              <a:rPr lang="sk-SK" sz="20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/>
            </a:r>
            <a:br>
              <a:rPr lang="sk-SK" sz="20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Žiačka – včielka </a:t>
            </a:r>
            <a:r>
              <a:rPr lang="sk-SK" sz="2000" dirty="0" err="1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Maja</a:t>
            </a: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si vopred nacvičila a pripravila pre žiakov včelie činnosti v úli.</a:t>
            </a:r>
            <a:r>
              <a:rPr lang="sk-SK" sz="20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 </a:t>
            </a: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Dramatizácia sa podarila a žiaci všetko uhádli.</a:t>
            </a:r>
            <a:b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Po prečítaní rozprávky o medovníkovom domčeku sa všetci pripravili na prírodovedný pokus, na ktorý sa boli pozrieť aj žiaci z iných tried.</a:t>
            </a:r>
            <a:b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sk-SK" sz="20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Prírodovedný pokus: hustota </a:t>
            </a: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látok.</a:t>
            </a:r>
            <a:b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Do </a:t>
            </a:r>
            <a:r>
              <a:rPr lang="sk-SK" sz="20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sklenenej nádoby postupne </a:t>
            </a: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žiaci naliali </a:t>
            </a:r>
            <a:r>
              <a:rPr lang="sk-SK" sz="20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rovnaké množstvo medu, oleja a vody. </a:t>
            </a: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Postupne položili tri predmety z rôznych materiálov s podobným objemom. </a:t>
            </a:r>
            <a:b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Pokus vyhodnotili.</a:t>
            </a:r>
            <a:b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A na záver si spoločne zaspievali titulnú pieseň zo seriálu Včielka </a:t>
            </a:r>
            <a:r>
              <a:rPr lang="sk-SK" sz="2000" dirty="0" err="1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Maja</a:t>
            </a: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s pohybovou improvizáciou. </a:t>
            </a:r>
            <a:endParaRPr lang="sk-SK" sz="2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1088648" y="116632"/>
            <a:ext cx="7560840" cy="85571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		</a:t>
            </a:r>
            <a:r>
              <a:rPr lang="sk-SK" sz="4000" dirty="0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  <a:t>Včielka </a:t>
            </a:r>
            <a:r>
              <a:rPr lang="sk-SK" sz="4000" dirty="0" err="1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  <a:t>Mááája</a:t>
            </a:r>
            <a:r>
              <a:rPr lang="sk-SK" sz="4000" dirty="0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  <a:t>...</a:t>
            </a: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/>
            </a:r>
            <a:b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endParaRPr lang="sk-SK" sz="20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458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IMG_007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3125" y="332656"/>
            <a:ext cx="4342035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 descr="IMG_008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6653" y="173136"/>
            <a:ext cx="2570163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 descr="IMG_008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3103" y="2276872"/>
            <a:ext cx="3437261" cy="24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 descr="IMG_008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691" y="3139033"/>
            <a:ext cx="2448272" cy="326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1" descr="IMG_008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22878" y="4065537"/>
            <a:ext cx="3477314" cy="2612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0596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475656" y="260648"/>
            <a:ext cx="7334200" cy="648072"/>
          </a:xfrm>
        </p:spPr>
        <p:txBody>
          <a:bodyPr/>
          <a:lstStyle/>
          <a:p>
            <a:pPr marL="0" indent="0" algn="l">
              <a:buNone/>
            </a:pPr>
            <a:r>
              <a:rPr lang="sk-SK" sz="4000" dirty="0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  <a:t>		Pečenie hrou</a:t>
            </a:r>
            <a:endParaRPr lang="sk-SK" sz="2500" dirty="0">
              <a:solidFill>
                <a:schemeClr val="tx1"/>
              </a:solidFill>
              <a:effectLst/>
              <a:latin typeface="Monotype Corsiva" panose="03010101010201010101" pitchFamily="66" charset="0"/>
            </a:endParaRPr>
          </a:p>
        </p:txBody>
      </p:sp>
      <p:sp>
        <p:nvSpPr>
          <p:cNvPr id="4" name="Nadpis 2"/>
          <p:cNvSpPr txBox="1">
            <a:spLocks/>
          </p:cNvSpPr>
          <p:nvPr/>
        </p:nvSpPr>
        <p:spPr>
          <a:xfrm>
            <a:off x="532925" y="1196752"/>
            <a:ext cx="8064896" cy="59046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sk-SK" sz="25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Vôňa na školských chodbách rozvoniavala počas celého dňa. Žiaci IV.A triedy sa rozhodli upiecť  voňavé šípové ružičky.</a:t>
            </a:r>
            <a:br>
              <a:rPr lang="sk-SK" sz="25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5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V školskej kuchynke im pomáhala aj asistentka jedného zo žiakov.</a:t>
            </a:r>
            <a:br>
              <a:rPr lang="sk-SK" sz="25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5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Naša škola spolupracuje už niekoľko rokov s Materským centrom Včielka, kde sa stretávajú rodičia s deťmi.</a:t>
            </a:r>
            <a:br>
              <a:rPr lang="sk-SK" sz="25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5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A prečo neponúknuť upečené koláčiky aj im?</a:t>
            </a:r>
            <a:br>
              <a:rPr lang="sk-SK" sz="25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5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Koláčiky mamám aj malým deťom veľmi chutili.</a:t>
            </a:r>
            <a:br>
              <a:rPr lang="sk-SK" sz="25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5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V prevencii obezity je pohybová aktivita kľúčovým hráčom. </a:t>
            </a:r>
            <a:r>
              <a:rPr lang="sk-SK" sz="250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To </a:t>
            </a:r>
            <a:r>
              <a:rPr lang="sk-SK" sz="25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patrične využili naši žiaci a dosýta si zacvičili a zašantili.</a:t>
            </a:r>
            <a:br>
              <a:rPr lang="sk-SK" sz="25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5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Žiaci  počas hodín pracovného vyučovania zhotovili úľ a panel lúčneho biotopu, ktorý zdobil školskú jedáleň.</a:t>
            </a:r>
            <a:endParaRPr lang="sk-SK" sz="2500" dirty="0">
              <a:solidFill>
                <a:schemeClr val="tx1"/>
              </a:solidFill>
              <a:effectLst/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370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lenka\Desktop\IV.A\IMG_12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3" y="260648"/>
            <a:ext cx="2242593" cy="215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lenka\Desktop\IV.A\IMG_12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60649"/>
            <a:ext cx="2653450" cy="214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lenka\Desktop\IV.A\IMG_12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91665"/>
            <a:ext cx="2448272" cy="221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lenka\Desktop\IV.A\IMG_12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608339"/>
            <a:ext cx="2160240" cy="1612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Alenka\Desktop\IV.A\IMG_124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444087"/>
            <a:ext cx="2448272" cy="2226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Users\Alenka\Desktop\IV.A\IMG_125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3866" y="4535959"/>
            <a:ext cx="2993161" cy="224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C:\Users\Alenka\Desktop\IV.A\IMG_124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12954"/>
            <a:ext cx="1728192" cy="1824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 descr="C:\Users\Alenka\Desktop\IV.A\IMG_124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510612"/>
            <a:ext cx="1453582" cy="1938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C:\Users\Alenka\Desktop\IV.A\IMG_126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634" y="2575057"/>
            <a:ext cx="2389513" cy="1947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3" name="Picture 13" descr="C:\Users\Alenka\Desktop\IV.A\IMG_1259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74806"/>
            <a:ext cx="2232248" cy="167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5926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118176" cy="720080"/>
          </a:xfrm>
        </p:spPr>
        <p:txBody>
          <a:bodyPr/>
          <a:lstStyle/>
          <a:p>
            <a:pPr marL="0" indent="0" algn="l">
              <a:buNone/>
            </a:pPr>
            <a:r>
              <a:rPr lang="sk-SK" sz="4000" dirty="0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  <a:t>	Denník  zdravého školáka</a:t>
            </a:r>
            <a:r>
              <a:rPr lang="sk-SK" sz="22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/>
            </a:r>
            <a:br>
              <a:rPr lang="sk-SK" sz="22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2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</a:t>
            </a:r>
            <a:br>
              <a:rPr lang="sk-SK" sz="22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endParaRPr lang="sk-SK" sz="2200" dirty="0">
              <a:solidFill>
                <a:schemeClr val="tx1"/>
              </a:solidFill>
              <a:effectLst/>
              <a:latin typeface="Monotype Corsiva" panose="03010101010201010101" pitchFamily="66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2030" y="4409159"/>
            <a:ext cx="3360170" cy="2386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076" y="4409159"/>
            <a:ext cx="3075227" cy="2272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 descr="C:\Users\Alenka\Desktop\IV.B\S63057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717032"/>
            <a:ext cx="2886877" cy="2032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Alenka\Desktop\IV.B\S63057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61982" y="5214218"/>
            <a:ext cx="2109063" cy="158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Nadpis 2"/>
          <p:cNvSpPr txBox="1">
            <a:spLocks/>
          </p:cNvSpPr>
          <p:nvPr/>
        </p:nvSpPr>
        <p:spPr>
          <a:xfrm>
            <a:off x="570400" y="988914"/>
            <a:ext cx="8322080" cy="294414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Týždeň plný aktivít IV.B trieda začal zavedením zošita s názvom „Denník zdravého školáka“. Počas dvoch týždňov si zapisovali alebo kreslili, čo a kedy jedli (raňajky, desiata, obed, olovrant a večera) a zároveň ako trávili svoj voľný čas. Následne s pomocou pani učiteľky a rodičov vyznačili, ktoré jedlo a aktivity patria medzi vhodné a ktorých by sa mali vyvarovať. Vhodné dali do zeleného rámčeka, nevhodné prečiarkli červenou čiarou.</a:t>
            </a:r>
            <a:b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Nezabudli, že jabĺčko je zdravé a vyrobili jablkovú knižku, kde si zopakovali ako vznikne jablko.</a:t>
            </a:r>
            <a:b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</a:t>
            </a:r>
            <a:b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endParaRPr lang="sk-SK" sz="2400" dirty="0">
              <a:solidFill>
                <a:schemeClr val="tx1"/>
              </a:solidFill>
              <a:effectLst/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22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115616" y="188640"/>
            <a:ext cx="8208912" cy="936104"/>
          </a:xfrm>
        </p:spPr>
        <p:txBody>
          <a:bodyPr/>
          <a:lstStyle/>
          <a:p>
            <a:pPr marL="0" indent="0" algn="l">
              <a:buNone/>
            </a:pPr>
            <a:r>
              <a:rPr lang="sk-SK" sz="4000" dirty="0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  <a:t>Krajina zdravia, zdravé maškrtenie</a:t>
            </a:r>
            <a:r>
              <a:rPr lang="sk-SK" sz="18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/>
            </a:r>
            <a:br>
              <a:rPr lang="sk-SK" sz="18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/>
            </a:r>
            <a:b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endParaRPr lang="sk-SK" sz="1800" dirty="0">
              <a:solidFill>
                <a:schemeClr val="tx1"/>
              </a:solidFill>
              <a:effectLst/>
              <a:latin typeface="Monotype Corsiva" panose="03010101010201010101" pitchFamily="66" charset="0"/>
            </a:endParaRPr>
          </a:p>
        </p:txBody>
      </p:sp>
      <p:sp>
        <p:nvSpPr>
          <p:cNvPr id="4" name="Nadpis 2"/>
          <p:cNvSpPr txBox="1">
            <a:spLocks/>
          </p:cNvSpPr>
          <p:nvPr/>
        </p:nvSpPr>
        <p:spPr>
          <a:xfrm>
            <a:off x="467544" y="1196752"/>
            <a:ext cx="8208912" cy="640871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Niektorí žiaci v IV.B triede si pripravili informácie o potravinovej pyramíde a prečo sú cukry dôležitou súčasťou výživy. Vysvetlili nám počas prezentácie, že zdravý životný štýl(zdravý spôsob života) sú naučené cieľavedomé činnosti, ktoré vykonávame pre svoje zdravie. Hovorili o tom, že neexistujú dobré a zlé potraviny, existuje iba správne a nesprávne stravovanie.</a:t>
            </a:r>
            <a:b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Po  skončení prezentácie žiaci navštívili školskú knižnicu, kde si prezreli knihy o zdravej výžive.</a:t>
            </a:r>
            <a:b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Do nakreslených tanierov zapisovali názvy potravín, ktoré obsahujú minimálne a väčšie množstvo cukru a ktoré potraviny sú zdrojom sacharidov( zdravých cukrov).</a:t>
            </a:r>
            <a:b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Po príchode do triedy potraviny rozdelili k správnemu tanieru.</a:t>
            </a:r>
            <a:b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Poprosili sme rodičov, aby nám pripravili nepečené, zdravé recepty , pomohli pri nákupe potravín a rôzne druhy letákov s potravinami. A práca mohla začať.</a:t>
            </a:r>
            <a:b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Žiaci vytvorili z obrázkov potravín  postavičky, ktoré sa správne alebo nesprávne stravujú. Naučili sa, že nesprávne stravovacie návyky, vysoký príjem sladkostí a cukrov spôsobuje obezitu, </a:t>
            </a:r>
            <a:r>
              <a:rPr lang="sk-SK" sz="1800" dirty="0" err="1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kazivosť</a:t>
            </a: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zubov, cukrovku, vysoký krvný tlak... </a:t>
            </a:r>
            <a:b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A na záver tohto dňa vykročili do školskej kuchynky a maškrtili na pripravených nepečených koláčikov., ktoré obsahujú zdravé cukry.</a:t>
            </a:r>
            <a:b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Ponúkli sme aj pani vychovávateľky a žiakov.</a:t>
            </a:r>
            <a:b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Ďakujeme aj mame nášho žiaka, ktorá nám prišla pomôcť.</a:t>
            </a:r>
            <a:br>
              <a:rPr lang="sk-SK" sz="18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endParaRPr lang="sk-SK" sz="1800" dirty="0">
              <a:solidFill>
                <a:schemeClr val="tx1"/>
              </a:solidFill>
              <a:effectLst/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4524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lenka\Desktop\IV.B\PA1600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787" y="151331"/>
            <a:ext cx="2432852" cy="1847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lenka\Desktop\IV.B\PA1600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78237"/>
            <a:ext cx="2249045" cy="184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lenka\Desktop\IV.B\PA1600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4996" y="187756"/>
            <a:ext cx="2234924" cy="184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Alenka\Desktop\IV.B\S630570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274" y="4554655"/>
            <a:ext cx="2739068" cy="211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Alenka\Desktop\IV.B\S630569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96425" y="2120605"/>
            <a:ext cx="3341109" cy="243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Alenka\Desktop\IV.B\S630569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545" y="2120605"/>
            <a:ext cx="2736304" cy="221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Alenka\Desktop\IV.B\S630573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126803"/>
            <a:ext cx="2492786" cy="278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C:\Users\Alenka\Desktop\IV.B\PA190129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5583" y="5060231"/>
            <a:ext cx="2664337" cy="158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C:\Users\Alenka\Desktop\IV.B\PA19012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924827"/>
            <a:ext cx="2437394" cy="182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94086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lenka\Desktop\IV.B\PA1601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2720822" cy="25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lenka\Desktop\IV.B\PA1901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16632"/>
            <a:ext cx="2279369" cy="2679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Alenka\Desktop\IV.B\S63057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6632"/>
            <a:ext cx="3278906" cy="1981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Alenka\Desktop\IV.B\S630575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699" y="2883157"/>
            <a:ext cx="2852464" cy="228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Alenka\Desktop\IV.B\S630575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18750"/>
            <a:ext cx="3704524" cy="2275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Alenka\Desktop\IV.B\S630575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9727" y="3212976"/>
            <a:ext cx="1541592" cy="135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:\Users\Alenka\Desktop\IV.B\S630575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961858"/>
            <a:ext cx="2259935" cy="177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 descr="C:\Users\Alenka\Desktop\IV.B\S630574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01899" y="4293096"/>
            <a:ext cx="2272304" cy="242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51044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5" y="1455060"/>
            <a:ext cx="8496943" cy="6381328"/>
          </a:xfrm>
        </p:spPr>
        <p:txBody>
          <a:bodyPr/>
          <a:lstStyle/>
          <a:p>
            <a:pPr marL="0" indent="0" algn="l">
              <a:buNone/>
            </a:pPr>
            <a:r>
              <a:rPr lang="sk-SK" sz="22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67 žiakov tretieho a štvrtého ročníka sa zúčastnilo besedy s členmi Občianskeho združenia Mladí pre Považskú a členkou včelárskeho múzea </a:t>
            </a:r>
            <a:r>
              <a:rPr lang="sk-SK" sz="22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sk-SK" sz="22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v Púchove Mgr. Evou Kováčovou.    .</a:t>
            </a:r>
            <a:br>
              <a:rPr lang="sk-SK" sz="22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2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OZ Mladí pre Považskú je združenie, ktoré sa venuje </a:t>
            </a:r>
            <a:r>
              <a:rPr lang="sk-SK" sz="220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sk-SK" sz="22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projektu „Budúcnosť chovu včiel v našom meste. Členovia sú iniciátormi založenia včelárskej školy v našom meste a naša škola spolupracuje na ich projektoch. Vďaka projektu Adoptuj si včelu sa  v našom meste už rozbzučali včely.</a:t>
            </a:r>
            <a:br>
              <a:rPr lang="sk-SK" sz="22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2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Prezentáciou, názornými ukážkami produktov včiel, súťažami zaujali všetkých žiakov. Žiaci si mali možnosť zvýšiť poznatky o živote včiel, ich význame pre ľudí.</a:t>
            </a:r>
            <a:br>
              <a:rPr lang="sk-SK" sz="22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2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Žiaci mali možnosť ochutnať rôzne druhy medu.</a:t>
            </a:r>
            <a:br>
              <a:rPr lang="sk-SK" sz="22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2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Z besedy odchádzali s malými darčekmi vyrobenými z včelieho vosku. Dokonca si zatancovali aj včelí tanec.</a:t>
            </a:r>
            <a:br>
              <a:rPr lang="sk-SK" sz="22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2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A na záver si žiaci pochutnali na voňavých bylinkových čajoch, ktoré im pripravili pani kuchárky.</a:t>
            </a:r>
            <a:endParaRPr lang="sk-SK" sz="2200" dirty="0">
              <a:solidFill>
                <a:schemeClr val="tx1"/>
              </a:solidFill>
              <a:effectLst/>
              <a:latin typeface="Monotype Corsiva" panose="03010101010201010101" pitchFamily="66" charset="0"/>
            </a:endParaRPr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1259632" y="158916"/>
            <a:ext cx="7632847" cy="129614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sk-SK" sz="4000" dirty="0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  <a:t>Kráľovstvo včiel a nezabudnuteľný 			tanec včiel </a:t>
            </a:r>
            <a:br>
              <a:rPr lang="sk-SK" sz="4000" dirty="0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</a:br>
            <a:endParaRPr lang="sk-SK" sz="2200" dirty="0">
              <a:solidFill>
                <a:schemeClr val="tx1"/>
              </a:solidFill>
              <a:effectLst/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4328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lenka\Desktop\včely\20151016_0827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1682" y="203564"/>
            <a:ext cx="3183228" cy="179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lenka\Desktop\včely\20151016_0911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2842" y="194792"/>
            <a:ext cx="2614640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lenka\Desktop\včely\20151016_0936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161" y="2202163"/>
            <a:ext cx="2808312" cy="178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C:\Users\Alenka\Desktop\včely\IMG_127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4473" y="1999120"/>
            <a:ext cx="1772420" cy="145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C:\Users\Alenka\Desktop\včely\IMG_127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694" y="190592"/>
            <a:ext cx="2447786" cy="165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lenka\Desktop\včely\PA16009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963957"/>
            <a:ext cx="3211661" cy="214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lenka\Desktop\včely\PA16009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1682" y="4077072"/>
            <a:ext cx="2302086" cy="2627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lenka\Desktop\včely\PA16007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9818" y="4210773"/>
            <a:ext cx="3073566" cy="253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Alenka\Desktop\včely\PA16004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038065"/>
            <a:ext cx="2976314" cy="1617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Alenka\Desktop\včely\PA160068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203796"/>
            <a:ext cx="2173609" cy="183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95150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75656" y="116632"/>
            <a:ext cx="7056784" cy="720080"/>
          </a:xfrm>
          <a:ln>
            <a:noFill/>
          </a:ln>
        </p:spPr>
        <p:txBody>
          <a:bodyPr/>
          <a:lstStyle/>
          <a:p>
            <a:pPr marL="0" indent="0" algn="l">
              <a:buNone/>
            </a:pPr>
            <a:r>
              <a:rPr lang="sk-SK" sz="4000" dirty="0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  <a:t>Anketa – piješ vodu z vodovodu?</a:t>
            </a:r>
            <a:br>
              <a:rPr lang="sk-SK" sz="4000" dirty="0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/>
            </a:r>
            <a:b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endParaRPr lang="sk-SK" sz="2000" dirty="0">
              <a:solidFill>
                <a:schemeClr val="tx1"/>
              </a:solidFill>
              <a:effectLst/>
              <a:latin typeface="Monotype Corsiva" panose="03010101010201010101" pitchFamily="66" charset="0"/>
            </a:endParaRPr>
          </a:p>
        </p:txBody>
      </p:sp>
      <p:graphicFrame>
        <p:nvGraphicFramePr>
          <p:cNvPr id="4" name="Tabuľ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80790045"/>
              </p:ext>
            </p:extLst>
          </p:nvPr>
        </p:nvGraphicFramePr>
        <p:xfrm>
          <a:off x="3923928" y="3429000"/>
          <a:ext cx="5082411" cy="20162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4137"/>
                <a:gridCol w="1694137"/>
                <a:gridCol w="1694137"/>
              </a:tblGrid>
              <a:tr h="354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dirty="0">
                          <a:effectLst/>
                        </a:rPr>
                        <a:t>Áno, občas, môj pitný režim je rôznorodý</a:t>
                      </a:r>
                      <a:endParaRPr lang="sk-S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74,6%     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 47   žiakov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54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Áno, chutí mi, pijem len vodu z vodovodu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dirty="0">
                          <a:effectLst/>
                        </a:rPr>
                        <a:t>20,6%          </a:t>
                      </a:r>
                      <a:endParaRPr lang="sk-S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 13   žiakov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435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Nie, uprednostňujem džús, kolu...                                            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  3,2%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   2  žiaci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54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dirty="0">
                          <a:effectLst/>
                        </a:rPr>
                        <a:t>Nie, nechutí mi, pijem balenú vodu</a:t>
                      </a:r>
                      <a:endParaRPr lang="sk-S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dirty="0">
                          <a:effectLst/>
                        </a:rPr>
                        <a:t>  1,6%</a:t>
                      </a:r>
                      <a:endParaRPr lang="sk-S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   1  žiak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54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Nie, ešte som neskúšal(a) piť vodu z vodovodu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dirty="0">
                          <a:effectLst/>
                        </a:rPr>
                        <a:t>  0%      </a:t>
                      </a:r>
                      <a:endParaRPr lang="sk-S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   0  žiakov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531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>
                          <a:effectLst/>
                        </a:rPr>
                        <a:t> 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dirty="0">
                          <a:effectLst/>
                        </a:rPr>
                        <a:t> </a:t>
                      </a:r>
                      <a:endParaRPr lang="sk-S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800" dirty="0">
                          <a:effectLst/>
                        </a:rPr>
                        <a:t> </a:t>
                      </a:r>
                      <a:endParaRPr lang="sk-S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8194" name="Picture 2" descr="C:\Users\Alenka\Desktop\IV.B\S63057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51273"/>
            <a:ext cx="2777494" cy="205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Alenka\Desktop\IV.B\S63057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5191558"/>
            <a:ext cx="2448272" cy="162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Nadpis 1"/>
          <p:cNvSpPr txBox="1">
            <a:spLocks/>
          </p:cNvSpPr>
          <p:nvPr/>
        </p:nvSpPr>
        <p:spPr>
          <a:xfrm>
            <a:off x="539552" y="978817"/>
            <a:ext cx="8136904" cy="4032448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Na príprave ,realizácii a spracovaní ankety sa podieľali žiaci IV. B triedy.</a:t>
            </a:r>
            <a:b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Súbor respondentov tvorili žiaci tretieho a štvrtého ročníka v počte 63žiakov.</a:t>
            </a:r>
            <a:b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Naším cieľom bolo zistiť ako škola svojím aktuálnym pôsobením pomáha vytvárať názory a postoje k zdraviu, zdravému životnému štýlu. Vodu musíme piť počas celého dňa, musíme dodržiavať pitný režim. Podnetom bolo pre nás i to, že sme sa zapojili do projektu Škôl podporujúcich zdravie.</a:t>
            </a:r>
            <a:b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Anketa pozostávala z jednej otázky a piatich odpovedí.</a:t>
            </a:r>
            <a:b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Výsledky:</a:t>
            </a:r>
            <a:br>
              <a:rPr lang="sk-SK" sz="20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endParaRPr lang="sk-SK" sz="2000" dirty="0">
              <a:solidFill>
                <a:schemeClr val="tx1"/>
              </a:solidFill>
              <a:effectLst/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12765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rázok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82581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WordArt 3"/>
          <p:cNvSpPr>
            <a:spLocks noChangeArrowheads="1" noChangeShapeType="1" noTextEdit="1"/>
          </p:cNvSpPr>
          <p:nvPr/>
        </p:nvSpPr>
        <p:spPr bwMode="auto">
          <a:xfrm>
            <a:off x="139427" y="168821"/>
            <a:ext cx="5800725" cy="5238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pl-PL" sz="3600" kern="10" spc="0" dirty="0" smtClean="0">
                <a:ln>
                  <a:noFill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Monotype Corsiva" panose="03010101010201010101" pitchFamily="66" charset="0"/>
                <a:cs typeface="Times New Roman"/>
              </a:rPr>
              <a:t>Otázka: Piješ vodu z vodovodu?</a:t>
            </a:r>
            <a:endParaRPr lang="sk-SK" sz="3600" kern="10" spc="0" dirty="0">
              <a:ln>
                <a:noFill/>
              </a:ln>
              <a:solidFill>
                <a:srgbClr val="C0000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Monotype Corsiva" panose="03010101010201010101" pitchFamily="66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6156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59632" y="188640"/>
            <a:ext cx="7200800" cy="696400"/>
          </a:xfrm>
        </p:spPr>
        <p:txBody>
          <a:bodyPr/>
          <a:lstStyle/>
          <a:p>
            <a:pPr marL="0" indent="0" algn="l">
              <a:buNone/>
            </a:pPr>
            <a:r>
              <a:rPr lang="sk-SK" sz="4000" dirty="0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  <a:t>		Zdravý úsmev</a:t>
            </a:r>
            <a:endParaRPr lang="sk-SK" sz="2400" dirty="0">
              <a:solidFill>
                <a:schemeClr val="tx1"/>
              </a:solidFill>
              <a:effectLst/>
              <a:latin typeface="Monotype Corsiva" panose="03010101010201010101" pitchFamily="66" charset="0"/>
            </a:endParaRPr>
          </a:p>
        </p:txBody>
      </p:sp>
      <p:pic>
        <p:nvPicPr>
          <p:cNvPr id="6" name="Zástupný symbol obrázka 4" descr="E:\MAMINA dokumenty\ZUBY\zuby FOTKY\DSCF8318.JPG"/>
          <p:cNvPicPr>
            <a:picLocks/>
          </p:cNvPicPr>
          <p:nvPr/>
        </p:nvPicPr>
        <p:blipFill>
          <a:blip r:embed="rId2" cstate="print"/>
          <a:srcRect l="636" r="636"/>
          <a:stretch>
            <a:fillRect/>
          </a:stretch>
        </p:blipFill>
        <p:spPr bwMode="auto">
          <a:xfrm>
            <a:off x="856897" y="4509120"/>
            <a:ext cx="2706991" cy="211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Nadpis 4"/>
          <p:cNvSpPr txBox="1">
            <a:spLocks/>
          </p:cNvSpPr>
          <p:nvPr/>
        </p:nvSpPr>
        <p:spPr>
          <a:xfrm>
            <a:off x="683568" y="1106319"/>
            <a:ext cx="7665071" cy="419488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V rámci podpory zdravé životného štýlu sa na našej škole organizujeme už piaty rok projekt zubnej prevencie s názvom Zdravý úsmev. Cieľom projektu je naučiť deti na 1.stupni ZŠ správne sa starať o svoj chrup vštepiť im základy ústnej hygieny, aby predchádzali tvorbe zubného kazu a ochoreniam ďasien. V praktickej časti sa deti učia správnemu postupu čistenia zubov. Deti v každej triede absolvujú 6 vyučovacích hodín. Projekt Zdravý úsmev detí sa stal na našej škole už tradíciou.</a:t>
            </a:r>
            <a:b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endParaRPr lang="sk-SK" sz="2400" dirty="0">
              <a:solidFill>
                <a:schemeClr val="tx1"/>
              </a:solidFill>
              <a:effectLst/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552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632847" cy="792088"/>
          </a:xfrm>
        </p:spPr>
        <p:txBody>
          <a:bodyPr/>
          <a:lstStyle/>
          <a:p>
            <a:pPr marL="0" indent="0" algn="l">
              <a:buNone/>
            </a:pPr>
            <a:r>
              <a:rPr lang="sk-SK" sz="4000" dirty="0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  <a:t>		A na záver...</a:t>
            </a:r>
            <a:endParaRPr lang="sk-SK" sz="2800" dirty="0">
              <a:solidFill>
                <a:schemeClr val="tx1"/>
              </a:solidFill>
              <a:effectLst/>
              <a:latin typeface="Monotype Corsiva" panose="03010101010201010101" pitchFamily="66" charset="0"/>
            </a:endParaRPr>
          </a:p>
        </p:txBody>
      </p:sp>
      <p:sp>
        <p:nvSpPr>
          <p:cNvPr id="3" name="Nadpis 4"/>
          <p:cNvSpPr txBox="1">
            <a:spLocks/>
          </p:cNvSpPr>
          <p:nvPr/>
        </p:nvSpPr>
        <p:spPr>
          <a:xfrm>
            <a:off x="539552" y="1052736"/>
            <a:ext cx="5976664" cy="41044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Všetky nápady a projekty sme vystavili v školskej jedálni .</a:t>
            </a:r>
            <a:b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O spoluprácu sme požiadali aj školskú jedáleň, ktorá nám počas týždňa pripravovala obedy podľa denným tém.</a:t>
            </a:r>
            <a:b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Ďakujeme všetkým žiakom, učiteľom, rodičom a sympatizantom zdravej výživy ktorí nám pomohli pri príprave tohto dňa.</a:t>
            </a:r>
            <a:b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sk-SK" sz="2400" dirty="0" smtClean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Dúfame, že vďaka spolupráci sme zase o krôčik bližšie k tomu, aby sa naše deti začali intenzívnejšie vnímať problematiku zdravého životného štýlu.</a:t>
            </a:r>
            <a:endParaRPr lang="sk-SK" sz="2400" dirty="0">
              <a:solidFill>
                <a:schemeClr val="tx1"/>
              </a:solidFill>
              <a:effectLst/>
              <a:latin typeface="Monotype Corsiva" panose="03010101010201010101" pitchFamily="66" charset="0"/>
            </a:endParaRPr>
          </a:p>
        </p:txBody>
      </p:sp>
      <p:pic>
        <p:nvPicPr>
          <p:cNvPr id="2050" name="Picture 2" descr="C:\Users\Nikusik\Desktop\gif-bestpage-sk-20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788341"/>
            <a:ext cx="256222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6529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776864" cy="4824536"/>
          </a:xfrm>
        </p:spPr>
        <p:txBody>
          <a:bodyPr/>
          <a:lstStyle/>
          <a:p>
            <a:pPr marL="0" indent="0" algn="l">
              <a:buNone/>
            </a:pPr>
            <a:r>
              <a:rPr lang="sk-SK" altLang="sk-SK" sz="2400" dirty="0">
                <a:solidFill>
                  <a:schemeClr val="tx1"/>
                </a:solidFill>
                <a:effectLst/>
                <a:latin typeface="Monotype Corsiva" pitchFamily="66" charset="0"/>
              </a:rPr>
              <a:t>Názov školy:</a:t>
            </a:r>
            <a:r>
              <a:rPr lang="sk-SK" altLang="sk-SK" sz="2400" dirty="0">
                <a:solidFill>
                  <a:schemeClr val="tx1"/>
                </a:solidFill>
                <a:effectLst/>
              </a:rPr>
              <a:t> </a:t>
            </a:r>
            <a:r>
              <a:rPr lang="sk-SK" altLang="sk-SK" sz="2400" dirty="0">
                <a:solidFill>
                  <a:schemeClr val="tx1"/>
                </a:solidFill>
                <a:effectLst/>
                <a:latin typeface="Monotype Corsiva" pitchFamily="66" charset="0"/>
              </a:rPr>
              <a:t>Základná škola  </a:t>
            </a:r>
            <a:r>
              <a:rPr lang="sk-SK" altLang="sk-SK" sz="2400" dirty="0" smtClean="0">
                <a:solidFill>
                  <a:schemeClr val="tx1"/>
                </a:solidFill>
                <a:effectLst/>
                <a:latin typeface="Monotype Corsiva" pitchFamily="66" charset="0"/>
              </a:rPr>
              <a:t>Rozkvet</a:t>
            </a:r>
            <a:r>
              <a:rPr lang="sk-SK" altLang="sk-SK" sz="2400" dirty="0">
                <a:solidFill>
                  <a:schemeClr val="tx1"/>
                </a:solidFill>
                <a:effectLst/>
                <a:latin typeface="Monotype Corsiva" pitchFamily="66" charset="0"/>
              </a:rPr>
              <a:t/>
            </a:r>
            <a:br>
              <a:rPr lang="sk-SK" altLang="sk-SK" sz="2400" dirty="0">
                <a:solidFill>
                  <a:schemeClr val="tx1"/>
                </a:solidFill>
                <a:effectLst/>
                <a:latin typeface="Monotype Corsiva" pitchFamily="66" charset="0"/>
              </a:rPr>
            </a:br>
            <a:r>
              <a:rPr lang="sk-SK" altLang="sk-SK" sz="2400" dirty="0">
                <a:solidFill>
                  <a:schemeClr val="tx1"/>
                </a:solidFill>
                <a:effectLst/>
                <a:latin typeface="Monotype Corsiva" pitchFamily="66" charset="0"/>
              </a:rPr>
              <a:t>Adresa školy: </a:t>
            </a:r>
            <a:r>
              <a:rPr lang="sk-SK" altLang="sk-SK" sz="2400" dirty="0" smtClean="0">
                <a:solidFill>
                  <a:schemeClr val="tx1"/>
                </a:solidFill>
                <a:effectLst/>
                <a:latin typeface="Monotype Corsiva" pitchFamily="66" charset="0"/>
              </a:rPr>
              <a:t>Základná škola Rozkvet 2047</a:t>
            </a:r>
            <a:br>
              <a:rPr lang="sk-SK" altLang="sk-SK" sz="2400" dirty="0" smtClean="0">
                <a:solidFill>
                  <a:schemeClr val="tx1"/>
                </a:solidFill>
                <a:effectLst/>
                <a:latin typeface="Monotype Corsiva" pitchFamily="66" charset="0"/>
              </a:rPr>
            </a:br>
            <a:r>
              <a:rPr lang="sk-SK" altLang="sk-SK" sz="2400" dirty="0" smtClean="0">
                <a:solidFill>
                  <a:schemeClr val="tx1"/>
                </a:solidFill>
                <a:effectLst/>
                <a:latin typeface="Monotype Corsiva" pitchFamily="66" charset="0"/>
              </a:rPr>
              <a:t>017 01 Považská Bystrica</a:t>
            </a:r>
            <a:r>
              <a:rPr lang="sk-SK" altLang="sk-SK" sz="2400" dirty="0">
                <a:solidFill>
                  <a:schemeClr val="tx1"/>
                </a:solidFill>
                <a:effectLst/>
                <a:latin typeface="Monotype Corsiva" pitchFamily="66" charset="0"/>
              </a:rPr>
              <a:t/>
            </a:r>
            <a:br>
              <a:rPr lang="sk-SK" altLang="sk-SK" sz="2400" dirty="0">
                <a:solidFill>
                  <a:schemeClr val="tx1"/>
                </a:solidFill>
                <a:effectLst/>
                <a:latin typeface="Monotype Corsiva" pitchFamily="66" charset="0"/>
              </a:rPr>
            </a:br>
            <a:r>
              <a:rPr lang="sk-SK" altLang="sk-SK" sz="2400" dirty="0">
                <a:solidFill>
                  <a:schemeClr val="tx1"/>
                </a:solidFill>
                <a:effectLst/>
                <a:latin typeface="Monotype Corsiva" pitchFamily="66" charset="0"/>
              </a:rPr>
              <a:t>Kontaktná osoba: </a:t>
            </a:r>
            <a:r>
              <a:rPr lang="sk-SK" altLang="sk-SK" sz="2400" dirty="0" err="1" smtClean="0">
                <a:solidFill>
                  <a:schemeClr val="tx1"/>
                </a:solidFill>
                <a:effectLst/>
                <a:latin typeface="Monotype Corsiva" pitchFamily="66" charset="0"/>
              </a:rPr>
              <a:t>Mgr.Alena</a:t>
            </a:r>
            <a:r>
              <a:rPr lang="sk-SK" altLang="sk-SK" sz="2400" dirty="0" smtClean="0">
                <a:solidFill>
                  <a:schemeClr val="tx1"/>
                </a:solidFill>
                <a:effectLst/>
                <a:latin typeface="Monotype Corsiva" pitchFamily="66" charset="0"/>
              </a:rPr>
              <a:t> Drblíková   </a:t>
            </a:r>
            <a:r>
              <a:rPr lang="sk-SK" altLang="sk-SK" sz="2400" dirty="0" err="1" smtClean="0">
                <a:solidFill>
                  <a:schemeClr val="tx1"/>
                </a:solidFill>
                <a:effectLst/>
                <a:latin typeface="Monotype Corsiva" pitchFamily="66" charset="0"/>
              </a:rPr>
              <a:t>a.drblikova@gmail.com</a:t>
            </a:r>
            <a:r>
              <a:rPr lang="sk-SK" altLang="sk-SK" sz="2400" dirty="0" smtClean="0">
                <a:solidFill>
                  <a:schemeClr val="tx1"/>
                </a:solidFill>
                <a:effectLst/>
                <a:latin typeface="Monotype Corsiva" pitchFamily="66" charset="0"/>
              </a:rPr>
              <a:t/>
            </a:r>
            <a:br>
              <a:rPr lang="sk-SK" altLang="sk-SK" sz="2400" dirty="0" smtClean="0">
                <a:solidFill>
                  <a:schemeClr val="tx1"/>
                </a:solidFill>
                <a:effectLst/>
                <a:latin typeface="Monotype Corsiva" pitchFamily="66" charset="0"/>
              </a:rPr>
            </a:br>
            <a:r>
              <a:rPr lang="sk-SK" altLang="sk-SK" sz="2400" dirty="0" smtClean="0">
                <a:solidFill>
                  <a:schemeClr val="tx1"/>
                </a:solidFill>
                <a:effectLst/>
                <a:latin typeface="Monotype Corsiva" pitchFamily="66" charset="0"/>
              </a:rPr>
              <a:t/>
            </a:r>
            <a:br>
              <a:rPr lang="sk-SK" altLang="sk-SK" sz="2400" dirty="0" smtClean="0">
                <a:solidFill>
                  <a:schemeClr val="tx1"/>
                </a:solidFill>
                <a:effectLst/>
                <a:latin typeface="Monotype Corsiva" pitchFamily="66" charset="0"/>
              </a:rPr>
            </a:br>
            <a:r>
              <a:rPr lang="sk-SK" altLang="sk-SK" sz="2400" dirty="0" smtClean="0">
                <a:solidFill>
                  <a:schemeClr val="tx1"/>
                </a:solidFill>
                <a:effectLst/>
                <a:latin typeface="Monotype Corsiva" pitchFamily="66" charset="0"/>
              </a:rPr>
              <a:t>Na </a:t>
            </a:r>
            <a:r>
              <a:rPr lang="sk-SK" altLang="sk-SK" sz="2400" dirty="0">
                <a:solidFill>
                  <a:schemeClr val="tx1"/>
                </a:solidFill>
                <a:effectLst/>
                <a:latin typeface="Monotype Corsiva" pitchFamily="66" charset="0"/>
              </a:rPr>
              <a:t>príprave sa podieľalo </a:t>
            </a:r>
            <a:r>
              <a:rPr lang="sk-SK" altLang="sk-SK" sz="2400" dirty="0" smtClean="0">
                <a:solidFill>
                  <a:schemeClr val="tx1"/>
                </a:solidFill>
                <a:effectLst/>
                <a:latin typeface="Monotype Corsiva" pitchFamily="66" charset="0"/>
              </a:rPr>
              <a:t>19 </a:t>
            </a:r>
            <a:r>
              <a:rPr lang="sk-SK" altLang="sk-SK" sz="2400" dirty="0">
                <a:solidFill>
                  <a:schemeClr val="tx1"/>
                </a:solidFill>
                <a:effectLst/>
                <a:latin typeface="Monotype Corsiva" pitchFamily="66" charset="0"/>
              </a:rPr>
              <a:t>žiakov </a:t>
            </a:r>
            <a:r>
              <a:rPr lang="sk-SK" altLang="sk-SK" sz="2400" dirty="0" smtClean="0">
                <a:solidFill>
                  <a:schemeClr val="tx1"/>
                </a:solidFill>
                <a:effectLst/>
                <a:latin typeface="Monotype Corsiva" pitchFamily="66" charset="0"/>
              </a:rPr>
              <a:t>IV. B triedy,  žiaci Stela </a:t>
            </a:r>
            <a:r>
              <a:rPr lang="sk-SK" altLang="sk-SK" sz="2400" dirty="0" err="1" smtClean="0">
                <a:solidFill>
                  <a:schemeClr val="tx1"/>
                </a:solidFill>
                <a:effectLst/>
                <a:latin typeface="Monotype Corsiva" pitchFamily="66" charset="0"/>
              </a:rPr>
              <a:t>Bauerová</a:t>
            </a:r>
            <a:r>
              <a:rPr lang="sk-SK" altLang="sk-SK" sz="2400" dirty="0" smtClean="0">
                <a:solidFill>
                  <a:schemeClr val="tx1"/>
                </a:solidFill>
                <a:effectLst/>
                <a:latin typeface="Monotype Corsiva" pitchFamily="66" charset="0"/>
              </a:rPr>
              <a:t>, Simona Kardošová, Peter </a:t>
            </a:r>
            <a:r>
              <a:rPr lang="sk-SK" altLang="sk-SK" sz="2400" dirty="0" err="1" smtClean="0">
                <a:solidFill>
                  <a:schemeClr val="tx1"/>
                </a:solidFill>
                <a:effectLst/>
                <a:latin typeface="Monotype Corsiva" pitchFamily="66" charset="0"/>
              </a:rPr>
              <a:t>Ernek</a:t>
            </a:r>
            <a:r>
              <a:rPr lang="sk-SK" altLang="sk-SK" sz="2400" dirty="0" smtClean="0">
                <a:solidFill>
                  <a:schemeClr val="tx1"/>
                </a:solidFill>
                <a:effectLst/>
                <a:latin typeface="Monotype Corsiva" pitchFamily="66" charset="0"/>
              </a:rPr>
              <a:t>, Rebeka Katarína </a:t>
            </a:r>
            <a:r>
              <a:rPr lang="sk-SK" altLang="sk-SK" sz="2400" dirty="0" err="1" smtClean="0">
                <a:solidFill>
                  <a:schemeClr val="tx1"/>
                </a:solidFill>
                <a:effectLst/>
                <a:latin typeface="Monotype Corsiva" pitchFamily="66" charset="0"/>
              </a:rPr>
              <a:t>Jandzíková</a:t>
            </a:r>
            <a:r>
              <a:rPr lang="sk-SK" altLang="sk-SK" sz="2400" dirty="0" smtClean="0">
                <a:solidFill>
                  <a:schemeClr val="tx1"/>
                </a:solidFill>
                <a:effectLst/>
                <a:latin typeface="Monotype Corsiva" pitchFamily="66" charset="0"/>
              </a:rPr>
              <a:t>, Mgr. Ivana </a:t>
            </a:r>
            <a:r>
              <a:rPr lang="sk-SK" altLang="sk-SK" sz="2400" dirty="0" err="1" smtClean="0">
                <a:solidFill>
                  <a:schemeClr val="tx1"/>
                </a:solidFill>
                <a:effectLst/>
                <a:latin typeface="Monotype Corsiva" pitchFamily="66" charset="0"/>
              </a:rPr>
              <a:t>Mikešová</a:t>
            </a:r>
            <a:r>
              <a:rPr lang="sk-SK" altLang="sk-SK" sz="2400" dirty="0" smtClean="0">
                <a:solidFill>
                  <a:schemeClr val="tx1"/>
                </a:solidFill>
                <a:effectLst/>
                <a:latin typeface="Monotype Corsiva" pitchFamily="66" charset="0"/>
              </a:rPr>
              <a:t>, Mgr. Miroslava </a:t>
            </a:r>
            <a:r>
              <a:rPr lang="sk-SK" altLang="sk-SK" sz="2400" dirty="0" err="1" smtClean="0">
                <a:solidFill>
                  <a:schemeClr val="tx1"/>
                </a:solidFill>
                <a:effectLst/>
                <a:latin typeface="Monotype Corsiva" pitchFamily="66" charset="0"/>
              </a:rPr>
              <a:t>Kotačková</a:t>
            </a:r>
            <a:r>
              <a:rPr lang="sk-SK" altLang="sk-SK" sz="2400" dirty="0" smtClean="0">
                <a:solidFill>
                  <a:schemeClr val="tx1"/>
                </a:solidFill>
                <a:effectLst/>
                <a:latin typeface="Monotype Corsiva" pitchFamily="66" charset="0"/>
              </a:rPr>
              <a:t>.</a:t>
            </a:r>
            <a:r>
              <a:rPr lang="sk-SK" altLang="sk-SK" sz="2400" dirty="0">
                <a:solidFill>
                  <a:schemeClr val="tx1"/>
                </a:solidFill>
                <a:effectLst/>
                <a:latin typeface="Monotype Corsiva" pitchFamily="66" charset="0"/>
              </a:rPr>
              <a:t/>
            </a:r>
            <a:br>
              <a:rPr lang="sk-SK" altLang="sk-SK" sz="2400" dirty="0">
                <a:solidFill>
                  <a:schemeClr val="tx1"/>
                </a:solidFill>
                <a:effectLst/>
                <a:latin typeface="Monotype Corsiva" pitchFamily="66" charset="0"/>
              </a:rPr>
            </a:br>
            <a:r>
              <a:rPr lang="sk-SK" altLang="sk-SK" sz="2400" dirty="0">
                <a:solidFill>
                  <a:schemeClr val="tx1"/>
                </a:solidFill>
                <a:effectLst/>
                <a:latin typeface="Monotype Corsiva" pitchFamily="66" charset="0"/>
              </a:rPr>
              <a:t>Celkový počet žiakov zapojených k vyhlásenej dennej téme: </a:t>
            </a:r>
            <a:r>
              <a:rPr lang="sk-SK" altLang="sk-SK" sz="2400" dirty="0" smtClean="0">
                <a:solidFill>
                  <a:schemeClr val="tx1"/>
                </a:solidFill>
                <a:effectLst/>
                <a:latin typeface="Monotype Corsiva" pitchFamily="66" charset="0"/>
              </a:rPr>
              <a:t>106</a:t>
            </a:r>
            <a:r>
              <a:rPr lang="sk-SK" altLang="sk-SK" sz="2400" dirty="0">
                <a:solidFill>
                  <a:schemeClr val="tx1"/>
                </a:solidFill>
                <a:effectLst/>
                <a:latin typeface="Monotype Corsiva" pitchFamily="66" charset="0"/>
              </a:rPr>
              <a:t/>
            </a:r>
            <a:br>
              <a:rPr lang="sk-SK" altLang="sk-SK" sz="2400" dirty="0">
                <a:solidFill>
                  <a:schemeClr val="tx1"/>
                </a:solidFill>
                <a:effectLst/>
                <a:latin typeface="Monotype Corsiva" pitchFamily="66" charset="0"/>
              </a:rPr>
            </a:br>
            <a:r>
              <a:rPr lang="sk-SK" altLang="sk-SK" sz="2400" dirty="0">
                <a:solidFill>
                  <a:schemeClr val="tx1"/>
                </a:solidFill>
                <a:effectLst/>
                <a:latin typeface="Monotype Corsiva" pitchFamily="66" charset="0"/>
              </a:rPr>
              <a:t>Celkový počet žiakov školy: </a:t>
            </a:r>
            <a:r>
              <a:rPr lang="sk-SK" altLang="sk-SK" sz="2400" dirty="0" smtClean="0">
                <a:solidFill>
                  <a:schemeClr val="tx1"/>
                </a:solidFill>
                <a:effectLst/>
                <a:latin typeface="Monotype Corsiva" pitchFamily="66" charset="0"/>
              </a:rPr>
              <a:t>278</a:t>
            </a:r>
            <a:r>
              <a:rPr lang="sk-SK" altLang="sk-SK" sz="2400" dirty="0">
                <a:solidFill>
                  <a:schemeClr val="tx1"/>
                </a:solidFill>
                <a:effectLst/>
                <a:latin typeface="Monotype Corsiva" pitchFamily="66" charset="0"/>
              </a:rPr>
              <a:t/>
            </a:r>
            <a:br>
              <a:rPr lang="sk-SK" altLang="sk-SK" sz="2400" dirty="0">
                <a:solidFill>
                  <a:schemeClr val="tx1"/>
                </a:solidFill>
                <a:effectLst/>
                <a:latin typeface="Monotype Corsiva" pitchFamily="66" charset="0"/>
              </a:rPr>
            </a:br>
            <a:r>
              <a:rPr lang="sk-SK" altLang="sk-SK" sz="2400" dirty="0">
                <a:solidFill>
                  <a:schemeClr val="tx1"/>
                </a:solidFill>
                <a:effectLst/>
                <a:latin typeface="Monotype Corsiva" pitchFamily="66" charset="0"/>
              </a:rPr>
              <a:t>Téma: </a:t>
            </a:r>
            <a:r>
              <a:rPr lang="sk-SK" altLang="sk-SK" sz="2400" dirty="0" smtClean="0">
                <a:solidFill>
                  <a:schemeClr val="tx1"/>
                </a:solidFill>
                <a:effectLst/>
                <a:latin typeface="Monotype Corsiva" pitchFamily="66" charset="0"/>
              </a:rPr>
              <a:t>Cukry- prečo sú dôležitou súčasťou výživy. Niečo zaujímavé o mede.</a:t>
            </a:r>
            <a:endParaRPr lang="sk-SK" altLang="sk-SK" sz="24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464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erodynamika">
  <a:themeElements>
    <a:clrScheme name="Aerodynamik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erodynamik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erodynamika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1054</TotalTime>
  <Words>521</Words>
  <Application>Microsoft Office PowerPoint</Application>
  <PresentationFormat>Prezentácia na obrazovke (4:3)</PresentationFormat>
  <Paragraphs>61</Paragraphs>
  <Slides>25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25</vt:i4>
      </vt:variant>
    </vt:vector>
  </HeadingPairs>
  <TitlesOfParts>
    <vt:vector size="26" baseType="lpstr">
      <vt:lpstr>Aerodynamika</vt:lpstr>
      <vt:lpstr>Zdravé alebo  nezdravé</vt:lpstr>
      <vt:lpstr>  Podarilo sa nám.... </vt:lpstr>
      <vt:lpstr>Žiaci I.B triedy začali  deň rozhovorom o cukroch v potravinách -  zdravé a nezdravé cukry, čo spôsobuje nadmerné používanie nezdravých cukrov. Poprosili doma rodičov, aby  im pripravili zdravú  desiatu. Rozdelili  obaly a obrázky potravín do dvoch skupín /zdravé cukry sú najmä v ovocí, zelenine a aj v medíku/. Dozvedeli  sa, ako vzniká med, vyfarbili a zoradili obrázky s postupom pri vzniku medu, prezreli  - včielky, úle, chytili si do rúk kúsok plástov. Žiaci si vyrobili  včielkové maňušky na prsíky. S nimi  "lietali" po triede  a naučili  sa básničku o včielke. </vt:lpstr>
      <vt:lpstr>Snímka 4</vt:lpstr>
      <vt:lpstr> Cukrovníček škodlivý  </vt:lpstr>
      <vt:lpstr>Snímka 6</vt:lpstr>
      <vt:lpstr>  Zdravé mňamky </vt:lpstr>
      <vt:lpstr>Snímka 8</vt:lpstr>
      <vt:lpstr>Vyvážená strava, zdravé srdiečko </vt:lpstr>
      <vt:lpstr>Snímka 10</vt:lpstr>
      <vt:lpstr>Hlavnou „postavou“ celého dňa  v III.B triede bola včela medonosná včielka Maja- žiačka v kostýme včielky.  Už tretí rok pracujú žiaci tretích ročníkov na projekte Zdravá desiata.  Kontrolujú pomocou zvolených kontrolórov 2-krát týždenne konzumáciu ovocia, zeleniny a mliečnych výrobkov. Správna, zdravá desiata je odmenená  pečiatkou  (v zdravom cukrovom dni to bola  včielka), polročne vyhodnocujú a udeľujú pochvalné listy a vecné odmeny.  Aj tento deň prebehla kontrola desiatej. Rodičov sme poprosili o medíkovú desiatu. Žiačka – včielka Maja si vopred nacvičila a pripravila pre žiakov včelie činnosti v úli. Dramatizácia sa podarila a žiaci všetko uhádli. Po prečítaní rozprávky o medovníkovom domčeku sa všetci pripravili na prírodovedný pokus, na ktorý sa boli pozrieť aj žiaci z iných tried.  Prírodovedný pokus: hustota látok. Do sklenenej nádoby postupne žiaci naliali rovnaké množstvo medu, oleja a vody. Postupne položili tri predmety z rôznych materiálov s podobným objemom.  Pokus vyhodnotili. A na záver si spoločne zaspievali titulnú pieseň zo seriálu Včielka Maja s pohybovou improvizáciou. </vt:lpstr>
      <vt:lpstr>Snímka 12</vt:lpstr>
      <vt:lpstr>  Pečenie hrou</vt:lpstr>
      <vt:lpstr>Snímka 14</vt:lpstr>
      <vt:lpstr> Denník  zdravého školáka   </vt:lpstr>
      <vt:lpstr>Krajina zdravia, zdravé maškrtenie  </vt:lpstr>
      <vt:lpstr>Snímka 17</vt:lpstr>
      <vt:lpstr>Snímka 18</vt:lpstr>
      <vt:lpstr>67 žiakov tretieho a štvrtého ročníka sa zúčastnilo besedy s členmi Občianskeho združenia Mladí pre Považskú a členkou včelárskeho múzea  v Púchove Mgr. Evou Kováčovou.    . OZ Mladí pre Považskú je združenie, ktoré sa venuje  projektu „Budúcnosť chovu včiel v našom meste. Členovia sú iniciátormi založenia včelárskej školy v našom meste a naša škola spolupracuje na ich projektoch. Vďaka projektu Adoptuj si včelu sa  v našom meste už rozbzučali včely. Prezentáciou, názornými ukážkami produktov včiel, súťažami zaujali všetkých žiakov. Žiaci si mali možnosť zvýšiť poznatky o živote včiel, ich význame pre ľudí. Žiaci mali možnosť ochutnať rôzne druhy medu. Z besedy odchádzali s malými darčekmi vyrobenými z včelieho vosku. Dokonca si zatancovali aj včelí tanec. A na záver si žiaci pochutnali na voňavých bylinkových čajoch, ktoré im pripravili pani kuchárky.</vt:lpstr>
      <vt:lpstr>Snímka 20</vt:lpstr>
      <vt:lpstr>Anketa – piješ vodu z vodovodu?  </vt:lpstr>
      <vt:lpstr>Snímka 22</vt:lpstr>
      <vt:lpstr>  Zdravý úsmev</vt:lpstr>
      <vt:lpstr>  A na záver...</vt:lpstr>
      <vt:lpstr>Názov školy: Základná škola  Rozkvet Adresa školy: Základná škola Rozkvet 2047 017 01 Považská Bystrica Kontaktná osoba: Mgr.Alena Drblíková   a.drblikova@gmail.com  Na príprave sa podieľalo 19 žiakov IV. B triedy,  žiaci Stela Bauerová, Simona Kardošová, Peter Ernek, Rebeka Katarína Jandzíková, Mgr. Ivana Mikešová, Mgr. Miroslava Kotačková. Celkový počet žiakov zapojených k vyhlásenej dennej téme: 106 Celkový počet žiakov školy: 278 Téma: Cukry- prečo sú dôležitou súčasťou výživy. Niečo zaujímavé o mede.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Zdravé alebo nezdravé</dc:title>
  <dc:creator>Alenka</dc:creator>
  <cp:lastModifiedBy>SPPK</cp:lastModifiedBy>
  <cp:revision>222</cp:revision>
  <dcterms:created xsi:type="dcterms:W3CDTF">2015-10-24T11:39:37Z</dcterms:created>
  <dcterms:modified xsi:type="dcterms:W3CDTF">2015-10-28T10:02:08Z</dcterms:modified>
</cp:coreProperties>
</file>